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0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00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7180A-D8EF-D4EC-651A-266A5388D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9AA87-2C95-DFC1-3B4C-221DBC55D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550F6-AA5D-39B7-36DA-7F457301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7CA9A-1699-AB32-5DFC-D5B13032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BB5AC-1B05-1A1B-2ED5-DFA233B80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4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355DA-B4E1-C307-519D-C34D06E10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FCD61-0640-4859-E4ED-69BF07B25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DEA05-2DDB-CEE5-662A-3DD17FA2D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10DF7-34BB-CF94-6348-2C9BB1968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1BC8F-926E-2208-CCBF-8CB842F3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3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5C8475-0561-8178-F106-6AEDAFF517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1957C-6EB8-0379-09D0-78D761AEE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F6F33-60D8-F01C-EC29-284AB6FBE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B8F18-44B4-32AD-E260-4A9AA53A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3EEA7-22BA-B1B4-90D9-ADD4E5B5C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6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7606-44C1-9203-83D0-71171FFA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6CE44-54AE-5538-3B80-3366469A0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63FF4-0B6F-F375-10D1-D2DB6A26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55686-89EF-6BC8-B3BE-35686DEB4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84DCE-837B-E479-6678-FBA9793B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5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557B2-7F28-FD19-0E29-14BB9A29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37B37-92B0-12E5-3674-19CFBF2EA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004F-224F-63C4-0FB9-52E34330B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79C19-32D4-48C7-3DDF-FC0CA341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F1999-6E22-BA39-106B-1744ACE2C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46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4A0FE-7B4E-77C0-EC99-3E8DCDF8B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D5F25-823A-E7F4-8F99-994426584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ADF16-AE1A-6A17-3430-A999BB10F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65B0C-7028-8843-8EC7-A34D788D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5278FD-8719-F86A-4FBA-D26C353ED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2CEFA-195C-7E88-B33C-78B2D8AE4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78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09D5B-71B5-AE7F-9CCE-73752D23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CEBE0-6A01-7F44-D46F-252DD9FEE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8B337-F3B8-56B0-F6F0-63DAB8395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C68B09-A1F8-D4BD-963F-2697CE58CF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36A7C7-3FBD-BC09-FC1B-A35FFDE44A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7DCE03-AA74-68C4-6CF8-20A9E9723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95DA87-1C83-1AC6-0D9C-8A408C26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45026E-D307-F0E9-6CAF-165B614F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3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55882-5146-3C2D-19FB-7A2D6498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7D69D-D4DC-1767-9FB2-77332DFFD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91A349-B8C9-6355-7525-E4AAC0B6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6D2E2-FFD8-8DD5-2074-C20F2D4BD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0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038F7C-4754-890C-5107-983BFC58E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2705F9-CA43-2995-8FA0-9C56D320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04C64-F0F2-4B24-B442-53A82AABE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8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AA94E-7EFC-CF03-0955-19A425038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9629C-058B-3A5F-6913-B284D0E95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C00834-A2ED-02F4-B420-1595048BB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AE509-C8B0-AFBE-512F-A2F50D7B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943AD-5115-FB9E-E046-E966C86AE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FEF73-E5C7-831E-C04F-4EAF356A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7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92C62-5762-E8CE-6CE2-FCAEAD495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12A3C8-36D8-6E8A-9B88-CE4136454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F4585B-07F0-F1D4-3F5A-84B15C27A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1CAA2-392D-8A9A-D226-508CF94DA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D589D-C5BB-A8D3-915C-8099629DE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0CA622-7454-BAB5-5773-21BDAD5A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81C364-C147-D866-2C9C-DDB4BD303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53A5F-4DC9-D217-17B2-D2451F4D2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E3672-0B1D-F39F-B414-DE3833E3A9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A4C16D-320C-48BD-AC41-2EEDE28B6F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F78B3-76CB-351E-6288-9A706842E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1170D-EFE5-FDF0-B343-62471D83A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89C8B-A555-4671-AECB-0A91152F0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370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D34730-6EF2-B059-AC47-DCC5566E4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2025 Q3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2B6638-E193-BF83-9C05-49FBC76E0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2" y="806824"/>
            <a:ext cx="4038604" cy="1494117"/>
          </a:xfrm>
        </p:spPr>
        <p:txBody>
          <a:bodyPr anchor="b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Revenue and Expenses</a:t>
            </a:r>
          </a:p>
        </p:txBody>
      </p:sp>
      <p:pic>
        <p:nvPicPr>
          <p:cNvPr id="5" name="Picture 4" descr="A logo with text overlay&#10;&#10;AI-generated content may be incorrect.">
            <a:extLst>
              <a:ext uri="{FF2B5EF4-FFF2-40B4-BE49-F238E27FC236}">
                <a16:creationId xmlns:a16="http://schemas.microsoft.com/office/drawing/2014/main" id="{8F8F98C3-7129-8776-0FF2-10436567B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428" y="619989"/>
            <a:ext cx="7225748" cy="56180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6550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D94AE2-2751-24D0-164F-2D58CFECD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EB2964B-DC3C-FCAD-A1A1-0157B27CA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6EE33D-6F68-2596-5506-6123192AB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CAA318-D936-4D51-C9B7-E8DD2E78A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7EAD64-63D5-E4C3-D3DF-4EA534A65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F3C323-ADA8-5FD0-8D16-B1E6521BB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0E5B37CD-FFE7-0B66-23E9-2E87A0981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646162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1695910"/>
          <a:ext cx="10927830" cy="4158404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ADMIN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Utilities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($20,791.21)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$23,495.11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($31,873.87)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$3,733.17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($22,482.57)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$43,757.57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Employee Related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($10,378.79)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$4,457.30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($13,524.54)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$6,621.82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($15,486.95)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$7,281.81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Employee garnishments and employee appreciation.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Uniforms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($295.17)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($605.33)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Business Travel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($1,581.44)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($296.00)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$2,555.80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Employee training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Professional Fees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($36,087.69)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$46,378.44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($15,054.75)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$126,190.34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($48,573.00)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$14,353.85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Casino legal fee and audit fees.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Donations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($50.00)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$157.00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($1,000.00)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$1,318.31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($1,850.00)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56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18410-875B-3488-D41E-DB94283C3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E3F71C-38F5-B595-9693-C92EA8C1D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4CBC32-1B06-6467-75FD-7CB2F25D6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CE87416-72A2-CB03-45B0-C4B047DC4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E58E62-750D-A5AE-14C6-F2AEB98C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8F0A96-7D10-3DA8-9C3A-336F36581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FDAFED3-8000-D917-0EA0-08164C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396111" y="7206865"/>
          <a:ext cx="10927830" cy="3641438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Bingo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($20,503.61)   $8,292.31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($12,950.49)   $9,517.29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($13,449.26)   $10,448.71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Cost of bingo supplies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1110CC75-DAAC-8EB7-9469-DAB8CC1414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823169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60081" y="1608281"/>
          <a:ext cx="10927830" cy="3641438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667201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526891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68420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112124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Totals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TOTAL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($1,130,444.44)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$1,402,429.05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($1,403,767.10)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$1,251,579.78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($1,090,063.30)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$1,188,022.01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EE1121B0-4EC0-FB71-16F5-DC43FFA6CF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2860952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60081" y="2757977"/>
          <a:ext cx="10927830" cy="4561254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TRANSFERS &amp; Fees to Tribe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Tribe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($350,000.00)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$63,979.46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($350,000.00)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$143,525.57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($350,000.00)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$350,000.00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Reserve Account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($40,000.00)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$40,000.00</a:t>
                      </a:r>
                      <a:endParaRPr lang="en-US" sz="1300" b="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($40,000.00)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$40,000.00</a:t>
                      </a: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($40,000.00)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$100,000.00</a:t>
                      </a: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Reserve account is used as an emergence account for the casino.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Public Safety Wages 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($0.00)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$41,405.76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($47,162.88)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($0.00)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Inspector Wages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($0.00)            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$94,282.03</a:t>
                      </a:r>
                      <a:endParaRPr lang="en-US" sz="1300" b="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($74,863.45)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  <a:endParaRPr lang="en-US" sz="1300" b="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($0.00)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TOTALS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1" cap="none" spc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($390,000.00)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$239,667.25</a:t>
                      </a:r>
                    </a:p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1" cap="none" spc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($512,026.33)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$183,525.57</a:t>
                      </a:r>
                    </a:p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i="1" cap="none" spc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($390,000.00)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$450,000.00</a:t>
                      </a:r>
                    </a:p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370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9F34B7-8249-B2E3-4009-09AB0EA76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C5E0ABE-E23A-590F-BB73-6F6F4F383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924A44-FAD1-63AB-B0EC-0F126CA0D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07177C-2F83-D86A-0442-9952FEB81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292B72-C371-16F8-BFB5-BB501C17B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01CD5C-11AD-E02D-AA2B-1B9FF3C4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62F830-531C-7095-9AE2-E7CD371776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396111" y="7206865"/>
          <a:ext cx="10927830" cy="3641438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Bingo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($20,503.61)   $8,292.31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($12,950.49)   $9,517.29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($13,449.26)   $10,448.71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Cost of bingo supplies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4A0DECDE-A0DA-87B8-7421-4C10389910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0233393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248696" y="1667306"/>
          <a:ext cx="10927830" cy="3370146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686499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497393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713703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1101949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429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Revenue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Slot EGM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($1,117,774.45)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$1,226,668.62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($1,685,328.00)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$1,282,337.75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($1,054,443.33)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$989,824.33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Food and Beverage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($94,385.25)     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$95,738.65</a:t>
                      </a:r>
                      <a:endParaRPr lang="en-US" sz="1300" b="0" i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($102,309.22)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$100,319.80</a:t>
                      </a: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($86,688.91)         </a:t>
                      </a:r>
                      <a:r>
                        <a:rPr lang="en-US" sz="1300" b="1" i="0" cap="none" spc="0" dirty="0">
                          <a:solidFill>
                            <a:schemeClr val="tx1"/>
                          </a:solidFill>
                        </a:rPr>
                        <a:t>$83,521.10</a:t>
                      </a: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Bingo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($71,008.45)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$63,546.80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($82,715.35)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$78,627.15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($52,871.20)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$61,080.25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TOTAL REVENUE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rgbClr val="FF0000"/>
                          </a:solidFill>
                        </a:rPr>
                        <a:t>($1,283,168.15) 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$1,385,954.07</a:t>
                      </a:r>
                      <a:endParaRPr lang="en-US" sz="1300" b="0" i="1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rgbClr val="FF0000"/>
                          </a:solidFill>
                        </a:rPr>
                        <a:t>($1,843,352.57)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$1,461,284.70</a:t>
                      </a:r>
                      <a:endParaRPr lang="en-US" sz="1300" b="0" i="1" cap="none" spc="0" dirty="0">
                        <a:solidFill>
                          <a:srgbClr val="FF0000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cap="none" spc="0" dirty="0">
                          <a:solidFill>
                            <a:srgbClr val="FF0000"/>
                          </a:solidFill>
                        </a:rPr>
                        <a:t>($1,194,003.44)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$1,134,425.68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39453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66E6633-01B1-4ABF-A354-1CB6A8B253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126786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248696" y="4227300"/>
          <a:ext cx="10927830" cy="3800861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2263595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798618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512291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687782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665544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Overall Totals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TOTAL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($1,130,444.44)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$1,402,429.05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($1,403,767.10)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$1,251,579.78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($1,090,063.30) 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$1,188,022.01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TOTAL TRANSFERS &amp; FEES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($390,000.00)      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$239,667.25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($512,026.33)    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$183,525.57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($390,000.00)        </a:t>
                      </a:r>
                      <a:r>
                        <a:rPr lang="en-US" sz="1300" b="1" i="0" cap="none" spc="0" dirty="0">
                          <a:solidFill>
                            <a:srgbClr val="FF0000"/>
                          </a:solidFill>
                        </a:rPr>
                        <a:t>$450,000.00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OVERALL TOTAL </a:t>
                      </a:r>
                    </a:p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($1,520,444.44)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$1,642,096.33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($1,915,793.43)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$1,435,105.35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rgbClr val="FF0000"/>
                          </a:solidFill>
                        </a:rPr>
                        <a:t>($1,480,063.30)   </a:t>
                      </a:r>
                      <a:r>
                        <a:rPr lang="en-US" sz="1300" b="1" cap="none" spc="0" dirty="0">
                          <a:solidFill>
                            <a:srgbClr val="FF0000"/>
                          </a:solidFill>
                        </a:rPr>
                        <a:t>$1,638,022.01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086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05935A-F1AD-79A6-9BC9-43471B358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228" y="12281"/>
            <a:ext cx="12191999" cy="4156596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9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2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A4EB1A-6977-7A9F-3E0C-52A87C5CD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6757BD3-C25B-5051-5CD8-78C97A30C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38711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525764" y="1750067"/>
          <a:ext cx="10613808" cy="392906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2125931">
                  <a:extLst>
                    <a:ext uri="{9D8B030D-6E8A-4147-A177-3AD203B41FA5}">
                      <a16:colId xmlns:a16="http://schemas.microsoft.com/office/drawing/2014/main" val="3252812049"/>
                    </a:ext>
                  </a:extLst>
                </a:gridCol>
                <a:gridCol w="8487877">
                  <a:extLst>
                    <a:ext uri="{9D8B030D-6E8A-4147-A177-3AD203B41FA5}">
                      <a16:colId xmlns:a16="http://schemas.microsoft.com/office/drawing/2014/main" val="45339146"/>
                    </a:ext>
                  </a:extLst>
                </a:gridCol>
              </a:tblGrid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Employee Expenses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4-6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264135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Marketing Expenses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6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784956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Bingo Expenses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7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546030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Food and Beverage Expenses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7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841534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Admin Expenses Overall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8-10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523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6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BE13F6-3C9F-3361-8542-8087023C0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9B21A72-CC90-CCC1-350B-9E08C3B62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9A385D9-D7F8-B3C4-C2DA-CF42CBE6C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3684464-6A5C-42E1-D09B-EA80555C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439805-C1F5-6CE7-5F01-297E8C856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9227BB-1CDA-1AF4-053B-CF7685F7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Agenda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D96AC0-9CF4-734E-02BC-E426B255F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15646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RowTable"/>
                  </p202:designTagLst>
                </p202:designPr>
              </p:ext>
            </p:extLst>
          </p:nvPr>
        </p:nvGraphicFramePr>
        <p:xfrm>
          <a:off x="525764" y="1750067"/>
          <a:ext cx="10613808" cy="392906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2125931">
                  <a:extLst>
                    <a:ext uri="{9D8B030D-6E8A-4147-A177-3AD203B41FA5}">
                      <a16:colId xmlns:a16="http://schemas.microsoft.com/office/drawing/2014/main" val="3252812049"/>
                    </a:ext>
                  </a:extLst>
                </a:gridCol>
                <a:gridCol w="8487877">
                  <a:extLst>
                    <a:ext uri="{9D8B030D-6E8A-4147-A177-3AD203B41FA5}">
                      <a16:colId xmlns:a16="http://schemas.microsoft.com/office/drawing/2014/main" val="45339146"/>
                    </a:ext>
                  </a:extLst>
                </a:gridCol>
              </a:tblGrid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Totals and Transfers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11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264135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Revenue and Overall Totals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12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5784956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300" b="1" cap="none" spc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Questions – </a:t>
                      </a:r>
                      <a:r>
                        <a:rPr lang="en-US" sz="2100" b="0" cap="none" spc="0" dirty="0" err="1">
                          <a:solidFill>
                            <a:schemeClr val="tx1"/>
                          </a:solidFill>
                        </a:rPr>
                        <a:t>pg</a:t>
                      </a:r>
                      <a:r>
                        <a:rPr lang="en-US" sz="2100" b="0" cap="none" spc="0" dirty="0">
                          <a:solidFill>
                            <a:schemeClr val="tx1"/>
                          </a:solidFill>
                        </a:rPr>
                        <a:t> 13</a:t>
                      </a: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546030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21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841534"/>
                  </a:ext>
                </a:extLst>
              </a:tr>
              <a:tr h="53353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3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21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41446" marR="141446" marT="141446" marB="14144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5231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61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CCE900-516A-7954-E108-E56779FB5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BD372FF-4091-1937-3F79-52CC42ADBF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99739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1762113"/>
          <a:ext cx="10927830" cy="4714067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 err="1">
                          <a:solidFill>
                            <a:schemeClr val="tx1"/>
                          </a:solidFill>
                        </a:rPr>
                        <a:t>eMPLOYEE</a:t>
                      </a: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Wages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($309,148.00)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$453,773.24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($453,155.05)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$296,726.79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($304,382.61)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$311,783.15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Payroll for employees. Month of July had 3 payrolls.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Overtime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($10,968.58)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$7,624.90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($15,865.18)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$6,015.81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($9,130.05)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$4,554.78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Overtime is being observed as all departments are mostly fully staffed.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PTO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($6,219.84)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$17,823.12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($13,046.56)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$9,104.10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($10,514.80)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$11,863.84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Being fulling staffed now, more employees are eligible for PTO time.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Sick Leave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($5,190.94)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$13,292.85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($14,581.99)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$11,924.80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($4,719.71)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$6,732.83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Vacation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($15,097.69)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$24,897.22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($25,980.02)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$12,687.05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($11,137.90)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$9,848.24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Funeral Leave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($1,005.68)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$686.56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($594.72)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($444.96)              </a:t>
                      </a:r>
                      <a:r>
                        <a:rPr lang="en-US" sz="1300" b="0" cap="none" spc="0" dirty="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9357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AF2B0E-D236-DFFE-3B12-FF71A6520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AE1502A-45CE-9D62-5C69-E9E551B71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ACD6A6-87E0-9089-EB2E-DD7B11225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2AC26C-D220-9428-64A4-DFA5AA235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711D13-9B6A-83F4-4F6A-48548A683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272150-BD18-847D-1FF5-3A0A73058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D786317-B899-E0F0-8EF7-7D20931C82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58037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1718343"/>
          <a:ext cx="10927830" cy="456447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135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 err="1">
                          <a:solidFill>
                            <a:schemeClr val="tx1"/>
                          </a:solidFill>
                        </a:rPr>
                        <a:t>eMPLOYEE</a:t>
                      </a: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4550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Medicare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($507.68)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$380.76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($507.68)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$253.84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($253.84)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$253.84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6757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Back Pay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($37.56)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$221.33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($1,525.96)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$2,632.94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($396.02)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$215.74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Back pay is usually conducted due to pay raises during a pay period.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6757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Tips Paid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($19,726.10)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$33,991.88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($35,923.85)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$24,209.87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($18,530.60)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$25,047.17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Tips that are paid out through pay roll. (Slots, Cage &amp; Players Club)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6757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Tips Reported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($21,304.90)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$33,590.27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($33,426.49)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$22,172.96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($23,209.45)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$25,032.97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Tips that are distributed daily but need to be reported. (Bingo &amp; F&amp;B)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4736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Payroll Taxes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($111,553.53)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$170,761.21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($170,670.05)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$112,246.79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($60,099.87)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$116,383.63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4805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Workers Comp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($10,229.98)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$16,694.28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($15,757.82)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$10,921.95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($10,204.38)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$11,253.91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74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17D04F-197A-2873-3D41-3591FCA38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32E95C-D3DF-A48B-C575-993FC5880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2CB654-0922-4789-4BF8-C9B7ACCE1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3D4E86-BC02-5130-0B1A-F6BBC6713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135A849-60DC-AA3F-BF1B-616D522A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55D6F-1876-4382-A172-22675F3A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AF5E21A-DFB2-7EB0-564E-74C2B197A6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0491050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791540" y="1788496"/>
          <a:ext cx="10927830" cy="3370146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 err="1">
                          <a:solidFill>
                            <a:schemeClr val="tx1"/>
                          </a:solidFill>
                        </a:rPr>
                        <a:t>eMPLOYEE</a:t>
                      </a: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Health Insurance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($31,960.89)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$37,229.61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($33,846.74)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$36,273.91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($26,535.11)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$40,720.58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401K Contribution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($3,405.43)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$8,946.45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($6,028.11)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$5,603.12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($3,914.24)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$5,900.40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85EEE2CC-870A-3129-D886-CEFB3F4498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087551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791539" y="3743173"/>
          <a:ext cx="10927830" cy="3964506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3993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 err="1">
                          <a:solidFill>
                            <a:schemeClr val="tx1"/>
                          </a:solidFill>
                        </a:rPr>
                        <a:t>mARKETING</a:t>
                      </a: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62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Marketing Giveaways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($28,339.73)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$3,501.39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($1,533.85)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All giveaways in marketing. Example: Vehicles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6682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Advertising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($47,393.87)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$47,906.68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($35,936.52)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$25,871.16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($36,756.11)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$43,144.15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All casino advertising: radio, newspaper, mailers, billboards, webpage, </a:t>
                      </a:r>
                      <a:r>
                        <a:rPr lang="en-US" sz="1300" cap="none" spc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3642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3642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3642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36429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4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14AD10-AA3B-721C-71EE-5A87B083C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F56A204-497D-E89E-A38E-8AEB2FE82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FAFE331-FC4F-66F7-36E9-9A068DC24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FE73E4-68E9-83E9-5748-D83D257F6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1BF094F-4563-DBED-4120-8748D4140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2F129-1AE7-65BB-13EF-408D32635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D51D243-EDFE-4FCE-7D86-A16C94784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5218776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1778663"/>
          <a:ext cx="10927830" cy="3800861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BINGO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Bingo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($20,503.61)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$8,292.31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($12,950.49)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$9,517.29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($13,449.26)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$10,448.71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Cost of bingo papers and supplies.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7BCCD7E6-C988-D234-B733-D70122C59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487697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3216791"/>
          <a:ext cx="10927830" cy="3800861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F &amp; b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Food and Beverage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($63,299.25)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$56,7896.78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($83,012.43)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$76,884.30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($59,793.79)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$54,271.90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Cost of groceries and supplies.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291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A2CBCD-89BC-B8EA-B5C0-4FB08B6A8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65C82995-9272-3B09-F607-8DCD26626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53F7FD-85E6-2D6F-3B17-6ABC7448F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93EE14-EC6A-D6F0-E163-6BAEAE8C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258FFF-E61A-77C0-FC45-2B4E1BCE0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69F85A-3D57-5F6A-C4E8-C9F54976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B6ABC14D-36A1-F845-AA30-51AE16A6A5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3339099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13899" y="1601215"/>
          <a:ext cx="10927830" cy="5231033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ADMIN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Fixed Assets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$3,287.31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Equipment that is purchased and considered a fixed asset.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Supplies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($10,686.34)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$8,971.08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($6,319.06)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$4,565.11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($14,191.10)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$10,313.95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Overall supplies for casino.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Repairs and </a:t>
                      </a:r>
                      <a:r>
                        <a:rPr lang="en-US" sz="1300" b="1" cap="none" spc="0" dirty="0" err="1">
                          <a:solidFill>
                            <a:schemeClr val="tx1"/>
                          </a:solidFill>
                        </a:rPr>
                        <a:t>Maint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($454.24)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($441.16)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$2,483.86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($1,320.00)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$2,684.29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Repairs needed for maintenance on the facility.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Equipment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($392.50)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$1,990.08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$525.20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($49,407.75)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$2,500.00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Equipment needed throughout the casino for departments.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Contract Service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($17,288.89)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$51,466.23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($45,602.14)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$21,039.35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($13,227.80)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$78,900.80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All department contract services. Example: Cabin reservations, Toast, Aristocrat, etc.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Slot Participation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($224,049.69)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$250,953.45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($211,736.28)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$242,420.99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($232,006.56)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$256,338.62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cap="none" spc="0" dirty="0">
                          <a:solidFill>
                            <a:schemeClr val="tx1"/>
                          </a:solidFill>
                        </a:rPr>
                        <a:t>Fees paid to our slot vendors per contracts.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14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B23414-E0A6-2D42-ECF1-86BC9F310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3428B0D-2D4E-4235-8128-004A1A5AF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014BFE-C4A8-7E9E-7846-35C7ACBD9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BBD81B-A7C5-C5BA-DF62-38A6874F8F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E4443BC-A3B7-02A2-19FE-5ADC3A964E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EF0AE8-0963-2152-58B8-E4511002D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Monthly Expense Report 2025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8C8BD96-D409-8C4B-0C66-DA0F071766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396111" y="7206865"/>
          <a:ext cx="10927830" cy="3641438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Bingo Expenses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($20,503.61)   $8,292.31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($12,950.49)   $9,517.29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($13,449.26)   $10,448.71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Cost of bingo supplies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1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b="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3987E14F-150C-887B-76DD-74142B7A43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0531365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87790" y="1695910"/>
          <a:ext cx="10927830" cy="4477250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1928286">
                  <a:extLst>
                    <a:ext uri="{9D8B030D-6E8A-4147-A177-3AD203B41FA5}">
                      <a16:colId xmlns:a16="http://schemas.microsoft.com/office/drawing/2014/main" val="36870187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595738487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95440907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304685609"/>
                    </a:ext>
                  </a:extLst>
                </a:gridCol>
                <a:gridCol w="2249886">
                  <a:extLst>
                    <a:ext uri="{9D8B030D-6E8A-4147-A177-3AD203B41FA5}">
                      <a16:colId xmlns:a16="http://schemas.microsoft.com/office/drawing/2014/main" val="1787686843"/>
                    </a:ext>
                  </a:extLst>
                </a:gridCol>
              </a:tblGrid>
              <a:tr h="5597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ADMIN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July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August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September 2025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600" b="1" cap="all" spc="15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noFill/>
                      <a:prstDash val="soli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65955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W2G Withholding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($76,255.00)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$73,695.00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($89,564.00)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$82,735.00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($72,724.00)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$86,324.00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Taxes withheld from jackpots.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876160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Cash (Over) Short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($-41.75)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$-117.84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($-546.56)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$-855.44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($88.67)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$10.07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Casino over/shortages.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2744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Insurance Expense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($14,658.85)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$2,422.93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($27,843.71)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$92,761.78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($22,937.85)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$3,355.78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Insurance for liability, reimbursement, workers comp. etc.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57452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Office Expense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($11,219.56)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$147.98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($3,367.87)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$150.00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($512.38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$693.66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Office supplies needed throughout casino.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112666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Bank Fees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i="1" cap="none" spc="0" dirty="0">
                          <a:solidFill>
                            <a:schemeClr val="tx1"/>
                          </a:solidFill>
                        </a:rPr>
                        <a:t>($0.00)          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$0.00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223891"/>
                  </a:ext>
                </a:extLst>
              </a:tr>
              <a:tr h="513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Cabin/RV Expense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($1,985.00)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$2,011.45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($1,456.00)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$1,456.00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i="1" cap="none" spc="0" dirty="0">
                          <a:solidFill>
                            <a:schemeClr val="tx1"/>
                          </a:solidFill>
                        </a:rPr>
                        <a:t>($1,486.00)         </a:t>
                      </a: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$1,456.00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0" cap="none" spc="0" dirty="0">
                          <a:solidFill>
                            <a:schemeClr val="tx1"/>
                          </a:solidFill>
                        </a:rPr>
                        <a:t>Cabin cleaning, supplies and contract services.</a:t>
                      </a:r>
                    </a:p>
                  </a:txBody>
                  <a:tcPr marL="138399" marR="138399" marT="138399" marB="13839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65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113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1331</Words>
  <Application>Microsoft Office PowerPoint</Application>
  <PresentationFormat>Widescreen</PresentationFormat>
  <Paragraphs>322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2025 Q3</vt:lpstr>
      <vt:lpstr>Agenda</vt:lpstr>
      <vt:lpstr>Agenda</vt:lpstr>
      <vt:lpstr>Monthly Expense Report 2025</vt:lpstr>
      <vt:lpstr>Monthly Expense Report 2025</vt:lpstr>
      <vt:lpstr>Monthly Expense Report 2025</vt:lpstr>
      <vt:lpstr>Monthly Expense Report 2025</vt:lpstr>
      <vt:lpstr>Monthly Expense Report 2025</vt:lpstr>
      <vt:lpstr>Monthly Expense Report 2025</vt:lpstr>
      <vt:lpstr>Monthly Expense Report 2025</vt:lpstr>
      <vt:lpstr>Monthly Expense Report 2025</vt:lpstr>
      <vt:lpstr>Monthly Expense Report 2025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Koelzer</dc:creator>
  <cp:lastModifiedBy>Jolene Anderson</cp:lastModifiedBy>
  <cp:revision>11</cp:revision>
  <cp:lastPrinted>2025-10-17T22:00:06Z</cp:lastPrinted>
  <dcterms:created xsi:type="dcterms:W3CDTF">2025-10-15T20:41:46Z</dcterms:created>
  <dcterms:modified xsi:type="dcterms:W3CDTF">2025-10-17T22:01:45Z</dcterms:modified>
</cp:coreProperties>
</file>