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83" r:id="rId3"/>
    <p:sldId id="284" r:id="rId4"/>
    <p:sldId id="288" r:id="rId5"/>
    <p:sldId id="289" r:id="rId6"/>
    <p:sldId id="290" r:id="rId7"/>
    <p:sldId id="269" r:id="rId8"/>
    <p:sldId id="285" r:id="rId9"/>
    <p:sldId id="286" r:id="rId10"/>
    <p:sldId id="287" r:id="rId11"/>
  </p:sldIdLst>
  <p:sldSz cx="9144000" cy="5143500" type="screen16x9"/>
  <p:notesSz cx="7010400" cy="9296400"/>
  <p:embeddedFontLst>
    <p:embeddedFont>
      <p:font typeface="Franklin Gothic Demi" panose="020B0703020102020204" pitchFamily="34" charset="0"/>
      <p:regular r:id="rId13"/>
      <p:italic r:id="rId14"/>
    </p:embeddedFont>
    <p:embeddedFont>
      <p:font typeface="Nunito" pitchFamily="2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8CD31F7-D003-4BC2-8DDD-86A54BEFAA73}">
  <a:tblStyle styleId="{18CD31F7-D003-4BC2-8DDD-86A54BEFAA7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80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9188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p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24df2844bcb_0_5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24df2844bcb_0_545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6"/>
        </a:soli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" name="Google Shape;15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6" name="Google Shape;16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" name="Google Shape;19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20" name="Google Shape;20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" name="Google Shape;23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4" name="Google Shape;24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" name="Google Shape;27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8" name="Google Shape;28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" name="Google Shape;31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2" name="Google Shape;32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" name="Google Shape;35;p2"/>
          <p:cNvSpPr txBox="1">
            <a:spLocks noGrp="1"/>
          </p:cNvSpPr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36" name="Google Shape;36;p2"/>
          <p:cNvSpPr txBox="1">
            <a:spLocks noGrp="1"/>
          </p:cNvSpPr>
          <p:nvPr>
            <p:ph type="subTitle" idx="1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2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dk2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5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62" name="Google Shape;62;p5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3" name="Google Shape;63;p5"/>
          <p:cNvSpPr txBox="1">
            <a:spLocks noGrp="1"/>
          </p:cNvSpPr>
          <p:nvPr>
            <p:ph type="body" idx="2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4" name="Google Shape;64;p5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dk2"/>
        </a:soli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70" name="Google Shape;70;p6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accent3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7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76" name="Google Shape;76;p7"/>
          <p:cNvSpPr txBox="1">
            <a:spLocks noGrp="1"/>
          </p:cNvSpPr>
          <p:nvPr>
            <p:ph type="body" idx="1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77" name="Google Shape;77;p7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dk2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9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01" name="Google Shape;101;p9"/>
          <p:cNvSpPr txBox="1">
            <a:spLocks noGrp="1"/>
          </p:cNvSpPr>
          <p:nvPr>
            <p:ph type="subTitle" idx="1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2" name="Google Shape;102;p9"/>
          <p:cNvSpPr txBox="1">
            <a:spLocks noGrp="1"/>
          </p:cNvSpPr>
          <p:nvPr>
            <p:ph type="body" idx="2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03" name="Google Shape;103;p9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accent1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10"/>
          <p:cNvSpPr txBox="1">
            <a:spLocks noGrp="1"/>
          </p:cNvSpPr>
          <p:nvPr>
            <p:ph type="body" idx="1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9" name="Google Shape;109;p10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3"/>
        </a:solid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2" name="Google Shape;112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3" name="Google Shape;113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6" name="Google Shape;116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7" name="Google Shape;117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0" name="Google Shape;120;p11"/>
          <p:cNvSpPr txBox="1">
            <a:spLocks noGrp="1"/>
          </p:cNvSpPr>
          <p:nvPr>
            <p:ph type="title" hasCustomPrompt="1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1" name="Google Shape;121;p11"/>
          <p:cNvSpPr txBox="1">
            <a:spLocks noGrp="1"/>
          </p:cNvSpPr>
          <p:nvPr>
            <p:ph type="body" idx="1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2" name="Google Shape;122;p11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2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hift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562645" y="4633225"/>
            <a:ext cx="1452406" cy="3936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3"/>
          <p:cNvSpPr txBox="1">
            <a:spLocks noGrp="1"/>
          </p:cNvSpPr>
          <p:nvPr>
            <p:ph type="subTitle" idx="1"/>
          </p:nvPr>
        </p:nvSpPr>
        <p:spPr>
          <a:xfrm>
            <a:off x="1581293" y="921275"/>
            <a:ext cx="5699531" cy="3014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solidFill>
                  <a:schemeClr val="tx2">
                    <a:lumMod val="10000"/>
                  </a:schemeClr>
                </a:solidFill>
                <a:latin typeface="Franklin Gothic Demi" panose="020B0703020102020204" pitchFamily="34" charset="0"/>
              </a:rPr>
              <a:t>GREY SNOW ENTITIES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solidFill>
                  <a:schemeClr val="tx2">
                    <a:lumMod val="10000"/>
                  </a:schemeClr>
                </a:solidFill>
                <a:latin typeface="Franklin Gothic Demi" panose="020B0703020102020204" pitchFamily="34" charset="0"/>
              </a:rPr>
              <a:t>AUDITED FINANCIAL STATEMENTS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solidFill>
                  <a:schemeClr val="tx2">
                    <a:lumMod val="10000"/>
                  </a:schemeClr>
                </a:solidFill>
                <a:latin typeface="Franklin Gothic Demi" panose="020B0703020102020204" pitchFamily="34" charset="0"/>
              </a:rPr>
              <a:t>FOR THE YEAR ENDED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solidFill>
                  <a:schemeClr val="tx2">
                    <a:lumMod val="10000"/>
                  </a:schemeClr>
                </a:solidFill>
                <a:latin typeface="Franklin Gothic Demi" panose="020B0703020102020204" pitchFamily="34" charset="0"/>
              </a:rPr>
              <a:t>DECEMBER 31, 2024</a:t>
            </a:r>
            <a:endParaRPr sz="3600" dirty="0">
              <a:solidFill>
                <a:schemeClr val="tx2">
                  <a:lumMod val="10000"/>
                </a:schemeClr>
              </a:solidFill>
              <a:latin typeface="Franklin Gothic Demi" panose="020B0703020102020204" pitchFamily="34" charset="0"/>
            </a:endParaRPr>
          </a:p>
        </p:txBody>
      </p:sp>
      <p:pic>
        <p:nvPicPr>
          <p:cNvPr id="2" name="Picture 1" descr="A triangle shaped object with different colors&#10;&#10;Description automatically generated">
            <a:extLst>
              <a:ext uri="{FF2B5EF4-FFF2-40B4-BE49-F238E27FC236}">
                <a16:creationId xmlns:a16="http://schemas.microsoft.com/office/drawing/2014/main" id="{F6DE823E-3160-4003-4779-F9E50C2A10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861437" y="2538519"/>
            <a:ext cx="1705043" cy="191107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7D39E-899F-7FC7-F0B1-3B264AB48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in Net Positions at 12/31/24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0B6850-81A7-433D-C64F-EADDAC3ED7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Green Energy             $79,947</a:t>
            </a:r>
          </a:p>
          <a:p>
            <a:r>
              <a:rPr lang="en-US" dirty="0"/>
              <a:t>Communications        $551,334</a:t>
            </a:r>
          </a:p>
          <a:p>
            <a:r>
              <a:rPr lang="en-US" dirty="0"/>
              <a:t>Construction               $40,497</a:t>
            </a:r>
          </a:p>
          <a:p>
            <a:r>
              <a:rPr lang="en-US" dirty="0"/>
              <a:t>Management             ($938,343)</a:t>
            </a:r>
          </a:p>
          <a:p>
            <a:r>
              <a:rPr lang="en-US" dirty="0"/>
              <a:t>Professional                ($842,367)</a:t>
            </a:r>
          </a:p>
          <a:p>
            <a:r>
              <a:rPr lang="en-US" dirty="0"/>
              <a:t>Sovereign                     $336,888</a:t>
            </a:r>
          </a:p>
          <a:p>
            <a:r>
              <a:rPr lang="en-US" dirty="0"/>
              <a:t>Tech                             ($30,147) 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D78556-717F-632F-4650-CB6CA8DE228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226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triangle shaped object with different colors&#10;&#10;Description automatically generated">
            <a:extLst>
              <a:ext uri="{FF2B5EF4-FFF2-40B4-BE49-F238E27FC236}">
                <a16:creationId xmlns:a16="http://schemas.microsoft.com/office/drawing/2014/main" id="{CA56850F-E9B2-01E2-14A9-25405D89FF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2101852" y="932981"/>
            <a:ext cx="188259" cy="189569"/>
          </a:xfrm>
          <a:prstGeom prst="rect">
            <a:avLst/>
          </a:prstGeom>
        </p:spPr>
      </p:pic>
      <p:pic>
        <p:nvPicPr>
          <p:cNvPr id="10" name="Picture 9" descr="A triangle shaped object with different colors&#10;&#10;Description automatically generated">
            <a:extLst>
              <a:ext uri="{FF2B5EF4-FFF2-40B4-BE49-F238E27FC236}">
                <a16:creationId xmlns:a16="http://schemas.microsoft.com/office/drawing/2014/main" id="{0403D582-FF88-54AE-0834-B6335182A8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2101851" y="2330819"/>
            <a:ext cx="188259" cy="189569"/>
          </a:xfrm>
          <a:prstGeom prst="rect">
            <a:avLst/>
          </a:prstGeom>
        </p:spPr>
      </p:pic>
      <p:pic>
        <p:nvPicPr>
          <p:cNvPr id="11" name="Picture 10" descr="A triangle shaped object with different colors&#10;&#10;Description automatically generated">
            <a:extLst>
              <a:ext uri="{FF2B5EF4-FFF2-40B4-BE49-F238E27FC236}">
                <a16:creationId xmlns:a16="http://schemas.microsoft.com/office/drawing/2014/main" id="{008AC73E-2102-9062-FB3A-97D0E0D008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2101851" y="3378329"/>
            <a:ext cx="188259" cy="18956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4F3C1AD-E5FC-B8D2-98C2-F4E012DD47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AUDIT PROCEDURES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A8BC03-A529-BFEB-F033-C056D3FABF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35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triangle shaped object with different colors&#10;&#10;Description automatically generated">
            <a:extLst>
              <a:ext uri="{FF2B5EF4-FFF2-40B4-BE49-F238E27FC236}">
                <a16:creationId xmlns:a16="http://schemas.microsoft.com/office/drawing/2014/main" id="{7FEEC8BB-3E94-CF9E-0F47-B1D596CC49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2881123" y="405488"/>
            <a:ext cx="188259" cy="189569"/>
          </a:xfrm>
          <a:prstGeom prst="rect">
            <a:avLst/>
          </a:prstGeom>
        </p:spPr>
      </p:pic>
      <p:pic>
        <p:nvPicPr>
          <p:cNvPr id="6" name="Picture 5" descr="A triangle shaped object with different colors&#10;&#10;Description automatically generated">
            <a:extLst>
              <a:ext uri="{FF2B5EF4-FFF2-40B4-BE49-F238E27FC236}">
                <a16:creationId xmlns:a16="http://schemas.microsoft.com/office/drawing/2014/main" id="{F6EA87ED-7CC4-7067-E1FA-02D9E12042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2885202" y="1618281"/>
            <a:ext cx="188259" cy="18956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E7B7ECF-904D-C620-DF9A-D6D188C62F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OPINIONS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F8F174-9B7E-7262-9357-2C7A66A599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58703" y="3454410"/>
            <a:ext cx="5361300" cy="522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26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22FD5-A736-30E3-2C6C-F4973893C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INTERNAL CONTROLS OVER FINANCIALS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8576F7-CBAD-7950-4C1D-BFAACD5CBF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11A945-2773-C9D6-8D0E-7DC62B507A7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/>
              <a:t>GOVERNMENT AUDITNG STANDARDS</a:t>
            </a:r>
          </a:p>
          <a:p>
            <a:r>
              <a:rPr lang="en-US" dirty="0"/>
              <a:t>PURPOSE OF THE AUDIT IS NOT TO EXPRESS AND OPINION ON THE EFFECTIVENESS OF INTERNAL CONTROLS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531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AECE6-1B24-A5E5-7410-831BCF366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COMPLIANCE AND OTHER MATTERS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3AB3BD-13E2-EF02-09FB-0C62D0CE8C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E75524-CE8A-57F8-A3B4-0DB77784409A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/>
              <a:t>TO ASCERTAIN REASONABLE ASSURANCE ABOUT THE FINANCIAL STATEMENTS</a:t>
            </a:r>
          </a:p>
          <a:p>
            <a:r>
              <a:rPr lang="en-US" dirty="0"/>
              <a:t>PURPOSE IS NOT TO PROVIDE AN OPINION ON COMPLIANCE</a:t>
            </a:r>
          </a:p>
          <a:p>
            <a:r>
              <a:rPr lang="en-US" dirty="0"/>
              <a:t>TEST OF COMPLIANCE</a:t>
            </a:r>
          </a:p>
          <a:p>
            <a:r>
              <a:rPr lang="en-US" dirty="0"/>
              <a:t>LEGAL</a:t>
            </a:r>
          </a:p>
          <a:p>
            <a:r>
              <a:rPr lang="en-US" dirty="0"/>
              <a:t>PAYROLL</a:t>
            </a:r>
          </a:p>
          <a:p>
            <a:r>
              <a:rPr lang="en-US" dirty="0"/>
              <a:t>MINUTES</a:t>
            </a:r>
          </a:p>
          <a:p>
            <a:r>
              <a:rPr lang="en-US" dirty="0"/>
              <a:t>AGREEMENTS</a:t>
            </a:r>
          </a:p>
        </p:txBody>
      </p:sp>
    </p:spTree>
    <p:extLst>
      <p:ext uri="{BB962C8B-B14F-4D97-AF65-F5344CB8AC3E}">
        <p14:creationId xmlns:p14="http://schemas.microsoft.com/office/powerpoint/2010/main" val="3629031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D296A-FB9A-24E9-0BD7-97C076D06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 AND OTHER MATTERS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1995F1-DA49-BC85-8669-485A4A7FE0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517ED5-2ACD-7011-3EAE-EE72C808DFB1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/>
              <a:t>NO FINANCIAL STATEMENT FINDINGS</a:t>
            </a:r>
          </a:p>
          <a:p>
            <a:r>
              <a:rPr lang="en-US" dirty="0"/>
              <a:t>WE DID NOT IDENTIFY DEFICIENCIES IN INTERNAL CONTROL </a:t>
            </a:r>
          </a:p>
          <a:p>
            <a:r>
              <a:rPr lang="en-US" dirty="0"/>
              <a:t>NO INSTANCES OF NONCOMPLIANCE</a:t>
            </a:r>
          </a:p>
        </p:txBody>
      </p:sp>
    </p:spTree>
    <p:extLst>
      <p:ext uri="{BB962C8B-B14F-4D97-AF65-F5344CB8AC3E}">
        <p14:creationId xmlns:p14="http://schemas.microsoft.com/office/powerpoint/2010/main" val="4284319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4FEAE-A86C-FBE5-4777-712DA8DD65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58703" y="797522"/>
            <a:ext cx="5361300" cy="2473411"/>
          </a:xfrm>
        </p:spPr>
        <p:txBody>
          <a:bodyPr/>
          <a:lstStyle/>
          <a:p>
            <a:r>
              <a:rPr lang="en-US" dirty="0"/>
              <a:t>ENTITIES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253C08-7429-2350-D218-FB24539AEC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58700" y="2138183"/>
            <a:ext cx="5361300" cy="2701949"/>
          </a:xfrm>
        </p:spPr>
        <p:txBody>
          <a:bodyPr>
            <a:normAutofit/>
          </a:bodyPr>
          <a:lstStyle/>
          <a:p>
            <a:r>
              <a:rPr lang="en-US" dirty="0"/>
              <a:t>GREY SNOW GREEN ENERGY</a:t>
            </a:r>
          </a:p>
          <a:p>
            <a:r>
              <a:rPr lang="en-US" dirty="0"/>
              <a:t>GREY SNOW COMMUNICATIONS</a:t>
            </a:r>
          </a:p>
          <a:p>
            <a:r>
              <a:rPr lang="en-US" dirty="0"/>
              <a:t>GREY SNOW CONSTRUCTION</a:t>
            </a:r>
          </a:p>
          <a:p>
            <a:r>
              <a:rPr lang="en-US" dirty="0"/>
              <a:t>GREY SNOW MANAGEMENT SOLUTIONS</a:t>
            </a:r>
          </a:p>
          <a:p>
            <a:r>
              <a:rPr lang="en-US" dirty="0"/>
              <a:t>GREY SNOW PROFESSIONAL SERVICES</a:t>
            </a:r>
          </a:p>
          <a:p>
            <a:r>
              <a:rPr lang="en-US" dirty="0"/>
              <a:t>GREY SNOW SOVEREIGN SOLUTIONS</a:t>
            </a:r>
          </a:p>
          <a:p>
            <a:r>
              <a:rPr lang="en-US" dirty="0"/>
              <a:t>GREY SNOW TECH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C12F8-1422-62BD-8603-BEC347C9A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Cash Balances at 12/31/24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D749BE-E67A-92B5-7641-B0960DA532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Green Energy            $592,906</a:t>
            </a:r>
          </a:p>
          <a:p>
            <a:r>
              <a:rPr lang="en-US" dirty="0"/>
              <a:t>Communications      $72,620</a:t>
            </a:r>
          </a:p>
          <a:p>
            <a:r>
              <a:rPr lang="en-US" dirty="0"/>
              <a:t>Construction             $176,910</a:t>
            </a:r>
          </a:p>
          <a:p>
            <a:r>
              <a:rPr lang="en-US" dirty="0"/>
              <a:t>Management            $250,832</a:t>
            </a:r>
          </a:p>
          <a:p>
            <a:r>
              <a:rPr lang="en-US" dirty="0"/>
              <a:t>Professional              $4,211</a:t>
            </a:r>
          </a:p>
          <a:p>
            <a:r>
              <a:rPr lang="en-US" dirty="0"/>
              <a:t>Sovereign                   $2,755,884</a:t>
            </a:r>
          </a:p>
          <a:p>
            <a:r>
              <a:rPr lang="en-US" dirty="0"/>
              <a:t>Tech                            $21,399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6F8D95-6310-AACA-BED0-6B10F154C165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176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9D4CC-4226-EAD3-907D-3872C6207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 Positions at 12/31/24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762F62-0662-4210-58A6-68A67525F4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Green Energy            $8,273,199</a:t>
            </a:r>
          </a:p>
          <a:p>
            <a:r>
              <a:rPr lang="en-US" dirty="0"/>
              <a:t>Communications      $527,018</a:t>
            </a:r>
          </a:p>
          <a:p>
            <a:r>
              <a:rPr lang="en-US" dirty="0"/>
              <a:t>Construction             ($452,234)</a:t>
            </a:r>
          </a:p>
          <a:p>
            <a:r>
              <a:rPr lang="en-US" dirty="0"/>
              <a:t>Management            ($375,694)</a:t>
            </a:r>
          </a:p>
          <a:p>
            <a:r>
              <a:rPr lang="en-US" dirty="0"/>
              <a:t>Professional 	$753,641</a:t>
            </a:r>
          </a:p>
          <a:p>
            <a:r>
              <a:rPr lang="en-US" dirty="0"/>
              <a:t>Sovereign                   $336,888</a:t>
            </a:r>
          </a:p>
          <a:p>
            <a:r>
              <a:rPr lang="en-US" dirty="0"/>
              <a:t>Tech                            $52,132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A4830D-395F-233E-3699-294D7C30B3EB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161545"/>
      </p:ext>
    </p:extLst>
  </p:cSld>
  <p:clrMapOvr>
    <a:masterClrMapping/>
  </p:clrMapOvr>
</p:sld>
</file>

<file path=ppt/theme/theme1.xml><?xml version="1.0" encoding="utf-8"?>
<a:theme xmlns:a="http://schemas.openxmlformats.org/drawingml/2006/main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1166</TotalTime>
  <Words>205</Words>
  <Application>Microsoft Office PowerPoint</Application>
  <PresentationFormat>On-screen Show (16:9)</PresentationFormat>
  <Paragraphs>53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Nunito</vt:lpstr>
      <vt:lpstr>Arial</vt:lpstr>
      <vt:lpstr>Calibri</vt:lpstr>
      <vt:lpstr>Franklin Gothic Demi</vt:lpstr>
      <vt:lpstr>Shift</vt:lpstr>
      <vt:lpstr>PowerPoint Presentation</vt:lpstr>
      <vt:lpstr>AUDIT PROCEDURES </vt:lpstr>
      <vt:lpstr>OPINIONS </vt:lpstr>
      <vt:lpstr>INTERNAL CONTROLS OVER FINANCIALS </vt:lpstr>
      <vt:lpstr>COMPLIANCE AND OTHER MATTERS </vt:lpstr>
      <vt:lpstr>FINDINGS AND OTHER MATTERS</vt:lpstr>
      <vt:lpstr>ENTITIES </vt:lpstr>
      <vt:lpstr>Cash Balances at 12/31/24</vt:lpstr>
      <vt:lpstr>Net Positions at 12/31/24</vt:lpstr>
      <vt:lpstr>Change in Net Positions at 12/31/24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Bauman</dc:creator>
  <cp:lastModifiedBy>Darlena Huettner</cp:lastModifiedBy>
  <cp:revision>26</cp:revision>
  <cp:lastPrinted>2025-10-18T13:28:02Z</cp:lastPrinted>
  <dcterms:modified xsi:type="dcterms:W3CDTF">2025-10-18T13:33:48Z</dcterms:modified>
</cp:coreProperties>
</file>